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2"/>
  </p:notesMasterIdLst>
  <p:sldIdLst>
    <p:sldId id="256" r:id="rId2"/>
    <p:sldId id="284" r:id="rId3"/>
    <p:sldId id="264" r:id="rId4"/>
    <p:sldId id="276" r:id="rId5"/>
    <p:sldId id="277" r:id="rId6"/>
    <p:sldId id="265" r:id="rId7"/>
    <p:sldId id="267" r:id="rId8"/>
    <p:sldId id="280" r:id="rId9"/>
    <p:sldId id="266" r:id="rId10"/>
    <p:sldId id="271" r:id="rId11"/>
    <p:sldId id="272" r:id="rId12"/>
    <p:sldId id="274" r:id="rId13"/>
    <p:sldId id="283" r:id="rId14"/>
    <p:sldId id="268" r:id="rId15"/>
    <p:sldId id="279" r:id="rId16"/>
    <p:sldId id="278" r:id="rId17"/>
    <p:sldId id="273" r:id="rId18"/>
    <p:sldId id="269" r:id="rId19"/>
    <p:sldId id="270" r:id="rId20"/>
    <p:sldId id="26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EDDEC6CC-D9AD-4DDC-AEA2-A76052FED4CA}">
          <p14:sldIdLst>
            <p14:sldId id="256"/>
            <p14:sldId id="284"/>
          </p14:sldIdLst>
        </p14:section>
        <p14:section name="Main Session" id="{D426AFB6-EAFC-4D7D-ACFD-0B9E31B67CA3}">
          <p14:sldIdLst>
            <p14:sldId id="264"/>
            <p14:sldId id="276"/>
            <p14:sldId id="277"/>
            <p14:sldId id="265"/>
            <p14:sldId id="267"/>
            <p14:sldId id="280"/>
            <p14:sldId id="266"/>
            <p14:sldId id="271"/>
            <p14:sldId id="272"/>
            <p14:sldId id="274"/>
            <p14:sldId id="283"/>
            <p14:sldId id="268"/>
            <p14:sldId id="279"/>
            <p14:sldId id="278"/>
            <p14:sldId id="273"/>
            <p14:sldId id="269"/>
            <p14:sldId id="270"/>
          </p14:sldIdLst>
        </p14:section>
        <p14:section name="Footer" id="{9BE51743-16D5-4805-BD85-F8FB910414D8}">
          <p14:sldIdLst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>
      <p:cViewPr varScale="1">
        <p:scale>
          <a:sx n="69" d="100"/>
          <a:sy n="69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743E8-8B24-48C5-A1A2-1926817014B7}" type="datetimeFigureOut">
              <a:rPr lang="en-US" smtClean="0"/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EF449-390B-4565-8602-3A345972E2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150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EF449-390B-4565-8602-3A345972E2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5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SQL </a:t>
            </a:r>
            <a:r>
              <a:rPr lang="en-US" dirty="0" smtClean="0"/>
              <a:t>Server Denali's </a:t>
            </a:r>
            <a:r>
              <a:rPr lang="en-US" dirty="0"/>
              <a:t>Always </a:t>
            </a:r>
            <a:r>
              <a:rPr lang="en-US" dirty="0" smtClean="0"/>
              <a:t>On (HADR)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/>
              <a:t>mrdenny@mrdenny.com</a:t>
            </a:r>
          </a:p>
          <a:p>
            <a:r>
              <a:rPr lang="en-US" dirty="0"/>
              <a:t>twitter.com/</a:t>
            </a:r>
            <a:r>
              <a:rPr lang="en-US" dirty="0" err="1"/>
              <a:t>mrdenny</a:t>
            </a:r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2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 or Coauthor of 4 books</a:t>
            </a:r>
          </a:p>
          <a:p>
            <a:r>
              <a:rPr lang="en-US" dirty="0" smtClean="0"/>
              <a:t>6+ SQL Mag articles</a:t>
            </a:r>
          </a:p>
          <a:p>
            <a:r>
              <a:rPr lang="en-US" dirty="0" smtClean="0"/>
              <a:t>Dozens of other articles</a:t>
            </a:r>
          </a:p>
          <a:p>
            <a:r>
              <a:rPr lang="en-US" dirty="0" smtClean="0"/>
              <a:t>Microsoft MVP since Oct 2008</a:t>
            </a:r>
          </a:p>
          <a:p>
            <a:r>
              <a:rPr lang="en-US" dirty="0" smtClean="0"/>
              <a:t>Microsoft Certified Master</a:t>
            </a:r>
          </a:p>
          <a:p>
            <a:r>
              <a:rPr lang="en-US" dirty="0" smtClean="0"/>
              <a:t>Founder of SQL Excursions</a:t>
            </a:r>
          </a:p>
          <a:p>
            <a:r>
              <a:rPr lang="en-US" dirty="0" smtClean="0"/>
              <a:t>Sr. DBA for Phreesia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C:\Users\dcherry\Pictures\MVP_Horizontal_FullCol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91201"/>
            <a:ext cx="1619250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cherry\Pictures\MCM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5791200"/>
            <a:ext cx="2574132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680" y="2235532"/>
            <a:ext cx="2306560" cy="284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3070337"/>
            <a:ext cx="2325624" cy="285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05" y="1192038"/>
            <a:ext cx="2316091" cy="285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068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“Always On”?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AKA “HADR”</a:t>
            </a:r>
          </a:p>
          <a:p>
            <a:r>
              <a:rPr lang="en-US" dirty="0" smtClean="0"/>
              <a:t>Combines Best of Mirroring and Clustering</a:t>
            </a:r>
          </a:p>
          <a:p>
            <a:r>
              <a:rPr lang="en-US" dirty="0" smtClean="0"/>
              <a:t>Can allow for backups to be read</a:t>
            </a:r>
            <a:endParaRPr lang="en-US" dirty="0"/>
          </a:p>
        </p:txBody>
      </p:sp>
      <p:pic>
        <p:nvPicPr>
          <p:cNvPr id="1026" name="Picture 2" descr="C:\Users\dcherry\AppData\Local\Microsoft\Windows\Temporary Internet Files\Content.IE5\L33AJSBP\MC900441523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99688"/>
            <a:ext cx="3124200" cy="2668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37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Parts of Clustering?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the clustering APIs for failover</a:t>
            </a:r>
          </a:p>
          <a:p>
            <a:r>
              <a:rPr lang="en-US" dirty="0" smtClean="0"/>
              <a:t>No cluster IPs or shared storage, users still connect to normal instance</a:t>
            </a:r>
          </a:p>
          <a:p>
            <a:r>
              <a:rPr lang="en-US" dirty="0" smtClean="0"/>
              <a:t>Shared IP Address for central connection point</a:t>
            </a:r>
            <a:endParaRPr lang="en-US" dirty="0"/>
          </a:p>
        </p:txBody>
      </p:sp>
      <p:pic>
        <p:nvPicPr>
          <p:cNvPr id="13317" name="Picture 5" descr="C:\Users\dcherry\AppData\Local\Microsoft\Windows\Temporary Internet Files\Content.IE5\Y7GEPQMY\MC90043305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419600"/>
            <a:ext cx="3405188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89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Parts of Mirroring?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Uses Mirroring for the data transport</a:t>
            </a:r>
          </a:p>
          <a:p>
            <a:r>
              <a:rPr lang="en-US" dirty="0" smtClean="0"/>
              <a:t>Uses Mirroring TCP Endpoint</a:t>
            </a:r>
            <a:endParaRPr lang="en-US" dirty="0"/>
          </a:p>
        </p:txBody>
      </p:sp>
      <p:pic>
        <p:nvPicPr>
          <p:cNvPr id="12291" name="Picture 3" descr="C:\Users\dcherry\AppData\Local\Microsoft\Windows\Temporary Internet Files\Content.IE5\Y7GEPQMY\MC90027312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2743200"/>
            <a:ext cx="3302000" cy="307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13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Terms to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Availability Groups</a:t>
            </a:r>
          </a:p>
          <a:p>
            <a:r>
              <a:rPr lang="en-US" dirty="0" smtClean="0"/>
              <a:t>Availability Replicas</a:t>
            </a:r>
          </a:p>
          <a:p>
            <a:r>
              <a:rPr lang="en-US" dirty="0" smtClean="0"/>
              <a:t>Availability Databases</a:t>
            </a:r>
            <a:endParaRPr lang="en-US" dirty="0"/>
          </a:p>
        </p:txBody>
      </p:sp>
      <p:pic>
        <p:nvPicPr>
          <p:cNvPr id="2050" name="Picture 2" descr="C:\Users\dcherry\AppData\Local\Microsoft\Windows\Temporary Internet Files\Content.IE5\5R5YSP4Y\MC90010518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95600"/>
            <a:ext cx="3519281" cy="314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68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Instances must be installed on Windows 2008 R2 Enterprise (or higher)</a:t>
            </a:r>
          </a:p>
          <a:p>
            <a:r>
              <a:rPr lang="en-US" dirty="0" smtClean="0"/>
              <a:t>All servers running as part of HADR much be in a single Windows cluster</a:t>
            </a:r>
          </a:p>
          <a:p>
            <a:r>
              <a:rPr lang="en-US" dirty="0" smtClean="0"/>
              <a:t>SQL is </a:t>
            </a:r>
            <a:r>
              <a:rPr lang="en-US" b="1" dirty="0" smtClean="0"/>
              <a:t>not</a:t>
            </a:r>
            <a:r>
              <a:rPr lang="en-US" dirty="0" smtClean="0"/>
              <a:t> clustered</a:t>
            </a:r>
          </a:p>
          <a:p>
            <a:r>
              <a:rPr lang="en-US" dirty="0" smtClean="0"/>
              <a:t>Databases must be in full recovery</a:t>
            </a:r>
          </a:p>
        </p:txBody>
      </p:sp>
    </p:spTree>
    <p:extLst>
      <p:ext uri="{BB962C8B-B14F-4D97-AF65-F5344CB8AC3E}">
        <p14:creationId xmlns:p14="http://schemas.microsoft.com/office/powerpoint/2010/main" val="360891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Setup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Multiple Databases in a single Availability Group</a:t>
            </a:r>
          </a:p>
          <a:p>
            <a:r>
              <a:rPr lang="en-US" dirty="0"/>
              <a:t>IO profiles on primary and </a:t>
            </a:r>
            <a:r>
              <a:rPr lang="en-US" dirty="0" smtClean="0"/>
              <a:t>secondary are different</a:t>
            </a:r>
          </a:p>
          <a:p>
            <a:pPr lvl="1"/>
            <a:r>
              <a:rPr lang="en-US" dirty="0" smtClean="0"/>
              <a:t>Primary only writes on checkpoint</a:t>
            </a:r>
          </a:p>
          <a:p>
            <a:pPr lvl="1"/>
            <a:r>
              <a:rPr lang="en-US" dirty="0" smtClean="0"/>
              <a:t>Secondary writes as changes are received</a:t>
            </a:r>
          </a:p>
          <a:p>
            <a:pPr lvl="1"/>
            <a:r>
              <a:rPr lang="en-US" dirty="0" smtClean="0"/>
              <a:t>(The same as Legacy DB Mirroring)</a:t>
            </a:r>
          </a:p>
          <a:p>
            <a:r>
              <a:rPr lang="en-US" dirty="0" smtClean="0"/>
              <a:t>All </a:t>
            </a:r>
            <a:r>
              <a:rPr lang="en-US" dirty="0"/>
              <a:t>compatibility modes are </a:t>
            </a:r>
            <a:r>
              <a:rPr lang="en-US" dirty="0" smtClean="0"/>
              <a:t>supported</a:t>
            </a:r>
          </a:p>
          <a:p>
            <a:r>
              <a:rPr lang="en-US" dirty="0" smtClean="0"/>
              <a:t>No Shared Storage</a:t>
            </a:r>
          </a:p>
          <a:p>
            <a:r>
              <a:rPr lang="en-US" dirty="0" smtClean="0"/>
              <a:t>Matching hardware is not required</a:t>
            </a:r>
          </a:p>
        </p:txBody>
      </p:sp>
    </p:spTree>
    <p:extLst>
      <p:ext uri="{BB962C8B-B14F-4D97-AF65-F5344CB8AC3E}">
        <p14:creationId xmlns:p14="http://schemas.microsoft.com/office/powerpoint/2010/main" val="331089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is transferred via Data Mirroring Endpoint</a:t>
            </a:r>
          </a:p>
          <a:p>
            <a:r>
              <a:rPr lang="en-US" dirty="0" smtClean="0"/>
              <a:t>Endpoints created via the Wizard automatically if not created</a:t>
            </a:r>
          </a:p>
        </p:txBody>
      </p:sp>
      <p:pic>
        <p:nvPicPr>
          <p:cNvPr id="3074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916394"/>
            <a:ext cx="2895600" cy="2490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66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Options…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Studio</a:t>
            </a:r>
          </a:p>
          <a:p>
            <a:pPr lvl="1"/>
            <a:r>
              <a:rPr lang="en-US" dirty="0" smtClean="0"/>
              <a:t>Wizard Driven Setup</a:t>
            </a:r>
          </a:p>
          <a:p>
            <a:r>
              <a:rPr lang="en-US" dirty="0" smtClean="0"/>
              <a:t>PowerShell</a:t>
            </a:r>
          </a:p>
          <a:p>
            <a:pPr lvl="1"/>
            <a:r>
              <a:rPr lang="en-US" dirty="0" err="1" smtClean="0"/>
              <a:t>CmdLets</a:t>
            </a:r>
            <a:r>
              <a:rPr lang="en-US" dirty="0" smtClean="0"/>
              <a:t> on the next slide</a:t>
            </a:r>
          </a:p>
          <a:p>
            <a:r>
              <a:rPr lang="en-US" dirty="0" smtClean="0"/>
              <a:t>T/SQL</a:t>
            </a:r>
          </a:p>
          <a:p>
            <a:pPr lvl="1"/>
            <a:r>
              <a:rPr lang="en-US" dirty="0"/>
              <a:t>CREATE AVAILABILITY </a:t>
            </a:r>
            <a:r>
              <a:rPr lang="en-US" dirty="0" smtClean="0"/>
              <a:t>GROUP – Setup Primary</a:t>
            </a:r>
            <a:endParaRPr lang="en-US" dirty="0"/>
          </a:p>
          <a:p>
            <a:pPr lvl="1"/>
            <a:r>
              <a:rPr lang="en-US" dirty="0"/>
              <a:t>ALTER AVAILABILITY </a:t>
            </a:r>
            <a:r>
              <a:rPr lang="en-US" dirty="0" smtClean="0"/>
              <a:t>GROUP – Join Secondary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098" name="Picture 2" descr="C:\Users\dcherry\AppData\Local\Microsoft\Windows\Temporary Internet Files\Content.IE5\L33AJSBP\MC90005528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0"/>
            <a:ext cx="2239962" cy="204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73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PowerShell </a:t>
            </a:r>
            <a:r>
              <a:rPr lang="en-US" dirty="0" err="1" smtClean="0"/>
              <a:t>CmdLets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dirty="0"/>
              <a:t>Setup</a:t>
            </a:r>
          </a:p>
          <a:p>
            <a:pPr lvl="2"/>
            <a:r>
              <a:rPr lang="en-US" dirty="0"/>
              <a:t>New-</a:t>
            </a:r>
            <a:r>
              <a:rPr lang="en-US" dirty="0" err="1"/>
              <a:t>SqlAvailabilityGroup</a:t>
            </a:r>
            <a:endParaRPr lang="en-US" dirty="0"/>
          </a:p>
          <a:p>
            <a:pPr lvl="2"/>
            <a:r>
              <a:rPr lang="en-US" dirty="0"/>
              <a:t>New-</a:t>
            </a:r>
            <a:r>
              <a:rPr lang="en-US" dirty="0" err="1"/>
              <a:t>SqlAvailabilityReplica</a:t>
            </a:r>
            <a:endParaRPr lang="en-US" dirty="0"/>
          </a:p>
          <a:p>
            <a:pPr lvl="2"/>
            <a:r>
              <a:rPr lang="en-US" dirty="0"/>
              <a:t>Add-</a:t>
            </a:r>
            <a:r>
              <a:rPr lang="en-US" dirty="0" err="1"/>
              <a:t>SqlAvailabilityGroupDatabase</a:t>
            </a:r>
            <a:endParaRPr lang="en-US" dirty="0"/>
          </a:p>
          <a:p>
            <a:pPr lvl="2"/>
            <a:r>
              <a:rPr lang="en-US" dirty="0"/>
              <a:t>Join-</a:t>
            </a:r>
            <a:r>
              <a:rPr lang="en-US" dirty="0" err="1"/>
              <a:t>SqlAvailabilityGroup</a:t>
            </a:r>
            <a:endParaRPr lang="en-US" dirty="0"/>
          </a:p>
          <a:p>
            <a:pPr lvl="1"/>
            <a:r>
              <a:rPr lang="en-US" dirty="0"/>
              <a:t>Breakdown</a:t>
            </a:r>
          </a:p>
          <a:p>
            <a:pPr lvl="2"/>
            <a:r>
              <a:rPr lang="en-US" dirty="0"/>
              <a:t>Remove-</a:t>
            </a:r>
            <a:r>
              <a:rPr lang="en-US" dirty="0" err="1"/>
              <a:t>SqlAvailabilityGroup</a:t>
            </a:r>
            <a:endParaRPr lang="en-US" dirty="0"/>
          </a:p>
          <a:p>
            <a:pPr lvl="2"/>
            <a:r>
              <a:rPr lang="en-US" dirty="0"/>
              <a:t>Remove-</a:t>
            </a:r>
            <a:r>
              <a:rPr lang="en-US" dirty="0" err="1"/>
              <a:t>SqlAvailabilityGroupDatabase</a:t>
            </a:r>
            <a:endParaRPr lang="en-US" dirty="0"/>
          </a:p>
          <a:p>
            <a:pPr lvl="1"/>
            <a:r>
              <a:rPr lang="en-US" dirty="0" smtClean="0"/>
              <a:t>Management</a:t>
            </a:r>
          </a:p>
          <a:p>
            <a:pPr lvl="2"/>
            <a:r>
              <a:rPr lang="en-US" dirty="0" smtClean="0"/>
              <a:t>Suspend-</a:t>
            </a:r>
            <a:r>
              <a:rPr lang="en-US" dirty="0" err="1" smtClean="0"/>
              <a:t>SqlAvailabilityGroup</a:t>
            </a:r>
            <a:endParaRPr lang="en-US" dirty="0"/>
          </a:p>
          <a:p>
            <a:pPr lvl="2"/>
            <a:r>
              <a:rPr lang="en-US" dirty="0" smtClean="0"/>
              <a:t>Switch-</a:t>
            </a:r>
            <a:r>
              <a:rPr lang="en-US" dirty="0" err="1" smtClean="0"/>
              <a:t>SqlAvailabilityGroup</a:t>
            </a:r>
            <a:endParaRPr lang="en-US" dirty="0"/>
          </a:p>
          <a:p>
            <a:endParaRPr lang="en-US" dirty="0"/>
          </a:p>
        </p:txBody>
      </p:sp>
      <p:pic>
        <p:nvPicPr>
          <p:cNvPr id="10243" name="Picture 3" descr="C:\Users\dcherry\AppData\Local\Microsoft\Windows\Temporary Internet Files\Content.IE5\4WXHDK2P\MP90038599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00129"/>
            <a:ext cx="1836896" cy="131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dcherry\AppData\Local\Microsoft\Windows\Temporary Internet Files\Content.IE5\L33AJSBP\MC900438049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648" y="2667000"/>
            <a:ext cx="1824752" cy="18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38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PowerShell Script to Configure HADR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# Setup names and TCP addresses of the primary and secondary servers.</a:t>
            </a:r>
          </a:p>
          <a:p>
            <a:r>
              <a:rPr lang="en-US" dirty="0"/>
              <a:t>$</a:t>
            </a:r>
            <a:r>
              <a:rPr lang="en-US" dirty="0" err="1"/>
              <a:t>primaryServerName</a:t>
            </a:r>
            <a:r>
              <a:rPr lang="en-US" dirty="0"/>
              <a:t> = "[</a:t>
            </a:r>
            <a:r>
              <a:rPr lang="en-US" dirty="0" err="1"/>
              <a:t>PrimaryServerName</a:t>
            </a:r>
            <a:r>
              <a:rPr lang="en-US" dirty="0"/>
              <a:t>]";</a:t>
            </a:r>
          </a:p>
          <a:p>
            <a:r>
              <a:rPr lang="en-US" dirty="0"/>
              <a:t>$</a:t>
            </a:r>
            <a:r>
              <a:rPr lang="en-US" dirty="0" err="1"/>
              <a:t>secondaryServerName</a:t>
            </a:r>
            <a:r>
              <a:rPr lang="en-US" dirty="0"/>
              <a:t> = "[</a:t>
            </a:r>
            <a:r>
              <a:rPr lang="en-US" dirty="0" err="1"/>
              <a:t>SecondaryServerName</a:t>
            </a:r>
            <a:r>
              <a:rPr lang="en-US" dirty="0"/>
              <a:t>]";</a:t>
            </a:r>
          </a:p>
          <a:p>
            <a:r>
              <a:rPr lang="en-US" dirty="0"/>
              <a:t>$</a:t>
            </a:r>
            <a:r>
              <a:rPr lang="en-US" dirty="0" err="1"/>
              <a:t>primaryEndpointUrl</a:t>
            </a:r>
            <a:r>
              <a:rPr lang="en-US" dirty="0"/>
              <a:t> = "TCP://" + $</a:t>
            </a:r>
            <a:r>
              <a:rPr lang="en-US" dirty="0" err="1"/>
              <a:t>primaryServerName</a:t>
            </a:r>
            <a:r>
              <a:rPr lang="en-US" dirty="0"/>
              <a:t> + ".web_domain:5022";</a:t>
            </a:r>
          </a:p>
          <a:p>
            <a:r>
              <a:rPr lang="en-US" dirty="0"/>
              <a:t>$</a:t>
            </a:r>
            <a:r>
              <a:rPr lang="en-US" dirty="0" err="1"/>
              <a:t>secondaryEndpointUrl</a:t>
            </a:r>
            <a:r>
              <a:rPr lang="en-US" dirty="0"/>
              <a:t> = "TCP://" + $</a:t>
            </a:r>
            <a:r>
              <a:rPr lang="en-US" dirty="0" err="1"/>
              <a:t>secondaryServerName</a:t>
            </a:r>
            <a:r>
              <a:rPr lang="en-US" dirty="0"/>
              <a:t> + ".web_domain:5022";</a:t>
            </a:r>
          </a:p>
          <a:p>
            <a:endParaRPr lang="en-US" dirty="0"/>
          </a:p>
          <a:p>
            <a:r>
              <a:rPr lang="en-US" dirty="0"/>
              <a:t># Next create the Availability Replicas as templates.</a:t>
            </a:r>
          </a:p>
          <a:p>
            <a:r>
              <a:rPr lang="en-US" dirty="0"/>
              <a:t>$replica1 = new-</a:t>
            </a:r>
            <a:r>
              <a:rPr lang="en-US" dirty="0" err="1"/>
              <a:t>sqlavailabilityreplica</a:t>
            </a:r>
            <a:r>
              <a:rPr lang="en-US" dirty="0"/>
              <a:t> -Name $</a:t>
            </a:r>
            <a:r>
              <a:rPr lang="en-US" dirty="0" err="1"/>
              <a:t>primaryServerName</a:t>
            </a:r>
            <a:r>
              <a:rPr lang="en-US" dirty="0"/>
              <a:t> -</a:t>
            </a:r>
            <a:r>
              <a:rPr lang="en-US" dirty="0" err="1"/>
              <a:t>EndpointUrl</a:t>
            </a:r>
            <a:r>
              <a:rPr lang="en-US" dirty="0"/>
              <a:t> $</a:t>
            </a:r>
            <a:r>
              <a:rPr lang="en-US" dirty="0" err="1"/>
              <a:t>primaryEndpointUrl</a:t>
            </a:r>
            <a:r>
              <a:rPr lang="en-US" dirty="0"/>
              <a:t> -</a:t>
            </a:r>
            <a:r>
              <a:rPr lang="en-US" dirty="0" err="1"/>
              <a:t>AsTemplate</a:t>
            </a:r>
            <a:endParaRPr lang="en-US" dirty="0"/>
          </a:p>
          <a:p>
            <a:r>
              <a:rPr lang="en-US" dirty="0"/>
              <a:t>$replica2 = new-</a:t>
            </a:r>
            <a:r>
              <a:rPr lang="en-US" dirty="0" err="1"/>
              <a:t>sqlavailabilityreplica</a:t>
            </a:r>
            <a:r>
              <a:rPr lang="en-US" dirty="0"/>
              <a:t> -Name $</a:t>
            </a:r>
            <a:r>
              <a:rPr lang="en-US" dirty="0" err="1"/>
              <a:t>secondaryServerName</a:t>
            </a:r>
            <a:r>
              <a:rPr lang="en-US" dirty="0"/>
              <a:t> -</a:t>
            </a:r>
            <a:r>
              <a:rPr lang="en-US" dirty="0" err="1"/>
              <a:t>EndpointUrl</a:t>
            </a:r>
            <a:r>
              <a:rPr lang="en-US" dirty="0"/>
              <a:t> $</a:t>
            </a:r>
            <a:r>
              <a:rPr lang="en-US" dirty="0" err="1"/>
              <a:t>secondaryEndpointUrl</a:t>
            </a:r>
            <a:r>
              <a:rPr lang="en-US" dirty="0"/>
              <a:t> -</a:t>
            </a:r>
            <a:r>
              <a:rPr lang="en-US" dirty="0" err="1"/>
              <a:t>AsTemplate</a:t>
            </a:r>
            <a:endParaRPr lang="en-US" dirty="0"/>
          </a:p>
          <a:p>
            <a:endParaRPr lang="en-US" dirty="0"/>
          </a:p>
          <a:p>
            <a:r>
              <a:rPr lang="en-US" dirty="0"/>
              <a:t># Finally create the Availability Group.</a:t>
            </a:r>
          </a:p>
          <a:p>
            <a:r>
              <a:rPr lang="en-US" dirty="0"/>
              <a:t>$</a:t>
            </a:r>
            <a:r>
              <a:rPr lang="en-US" dirty="0" err="1"/>
              <a:t>ag</a:t>
            </a:r>
            <a:r>
              <a:rPr lang="en-US" dirty="0"/>
              <a:t> = new-</a:t>
            </a:r>
            <a:r>
              <a:rPr lang="en-US" dirty="0" err="1"/>
              <a:t>sqlavailabilitygroup</a:t>
            </a:r>
            <a:r>
              <a:rPr lang="en-US" dirty="0"/>
              <a:t> -Name $</a:t>
            </a:r>
            <a:r>
              <a:rPr lang="en-US" dirty="0" err="1"/>
              <a:t>availabilityGroupName</a:t>
            </a:r>
            <a:r>
              <a:rPr lang="en-US" dirty="0"/>
              <a:t> -</a:t>
            </a:r>
            <a:r>
              <a:rPr lang="en-US" dirty="0" err="1"/>
              <a:t>AvailabilityReplica</a:t>
            </a:r>
            <a:r>
              <a:rPr lang="en-US" dirty="0"/>
              <a:t> ($replica1, $replica2) -Database $databases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#Tells a secondary Server to join the Availability Group</a:t>
            </a:r>
          </a:p>
          <a:p>
            <a:r>
              <a:rPr lang="en-US" dirty="0"/>
              <a:t>Join-</a:t>
            </a:r>
            <a:r>
              <a:rPr lang="en-US" dirty="0" err="1"/>
              <a:t>SqlAvailabilityGroup</a:t>
            </a:r>
            <a:r>
              <a:rPr lang="en-US" dirty="0"/>
              <a:t> -Path . -Name "My Availability Group"</a:t>
            </a:r>
          </a:p>
          <a:p>
            <a:endParaRPr lang="en-US" dirty="0"/>
          </a:p>
        </p:txBody>
      </p:sp>
      <p:pic>
        <p:nvPicPr>
          <p:cNvPr id="4" name="Picture 3" descr="C:\Users\dcherry\AppData\Local\Microsoft\Windows\Temporary Internet Files\Content.IE5\4WXHDK2P\MP90038599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844295"/>
            <a:ext cx="1504179" cy="107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dcherry\AppData\Local\Microsoft\Windows\Temporary Internet Files\Content.IE5\L33AJSBP\MC900438049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399389"/>
            <a:ext cx="1494235" cy="149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19867790">
            <a:off x="5174293" y="5416098"/>
            <a:ext cx="41895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Sorry About the Eye Chart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9867790">
            <a:off x="5326693" y="5568498"/>
            <a:ext cx="418953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Sorry About the Eye Chart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74664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08432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Failing over HADR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Done via SSMS. </a:t>
            </a:r>
          </a:p>
          <a:p>
            <a:r>
              <a:rPr lang="en-US" dirty="0" smtClean="0"/>
              <a:t>Switch-</a:t>
            </a:r>
            <a:r>
              <a:rPr lang="en-US" dirty="0" err="1" smtClean="0"/>
              <a:t>SqlAvailabilityGroup</a:t>
            </a:r>
            <a:r>
              <a:rPr lang="en-US" dirty="0" smtClean="0"/>
              <a:t> PowerShell </a:t>
            </a:r>
            <a:r>
              <a:rPr lang="en-US" dirty="0" err="1" smtClean="0"/>
              <a:t>CmdLet</a:t>
            </a:r>
            <a:endParaRPr lang="en-US" dirty="0" smtClean="0"/>
          </a:p>
          <a:p>
            <a:r>
              <a:rPr lang="en-US" dirty="0" smtClean="0"/>
              <a:t>ALTER </a:t>
            </a:r>
            <a:r>
              <a:rPr lang="en-US" dirty="0"/>
              <a:t>AVAILABILITY GROUP test FORCE_FAILOVER_ALLOW_DATA_LOSS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Which allows for data loss, and doesn’t appear to have a graceful failover option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629400"/>
            <a:ext cx="914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http://www.flickr.com/photos/criminalintent/2569906181/</a:t>
            </a:r>
          </a:p>
        </p:txBody>
      </p:sp>
    </p:spTree>
    <p:extLst>
      <p:ext uri="{BB962C8B-B14F-4D97-AF65-F5344CB8AC3E}">
        <p14:creationId xmlns:p14="http://schemas.microsoft.com/office/powerpoint/2010/main" val="2687993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cherry\AppData\Local\Microsoft\Windows\Temporary Internet Files\Content.IE5\Y7GEPQMY\MC90028134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911" y="990600"/>
            <a:ext cx="1636473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</a:t>
            </a:r>
            <a:r>
              <a:rPr lang="en-US" strike="sngStrike" dirty="0" smtClean="0"/>
              <a:t>Bugs</a:t>
            </a:r>
            <a:r>
              <a:rPr lang="en-US" dirty="0" smtClean="0"/>
              <a:t> Features in CTP1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Failover requires data loss</a:t>
            </a:r>
          </a:p>
          <a:p>
            <a:r>
              <a:rPr lang="en-US" dirty="0" smtClean="0"/>
              <a:t>Only 2 Replica Servers are supported in CTP1</a:t>
            </a:r>
          </a:p>
          <a:p>
            <a:r>
              <a:rPr lang="en-US" dirty="0" smtClean="0"/>
              <a:t>Failover in SSMS sucks.</a:t>
            </a:r>
          </a:p>
          <a:p>
            <a:r>
              <a:rPr lang="en-US" dirty="0" smtClean="0"/>
              <a:t>Testing the network share fails for no reason</a:t>
            </a:r>
          </a:p>
          <a:p>
            <a:r>
              <a:rPr lang="en-US" dirty="0"/>
              <a:t>There is no </a:t>
            </a:r>
            <a:r>
              <a:rPr lang="en-US" dirty="0" smtClean="0"/>
              <a:t>Get-</a:t>
            </a:r>
            <a:r>
              <a:rPr lang="en-US" dirty="0" err="1" smtClean="0"/>
              <a:t>SqlAvailabilityGroup</a:t>
            </a:r>
            <a:r>
              <a:rPr lang="en-US" dirty="0" smtClean="0"/>
              <a:t>, use get-item instead.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554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</a:t>
            </a:r>
            <a:r>
              <a:rPr lang="en-US" strike="sngStrike" dirty="0" smtClean="0"/>
              <a:t>Bugs</a:t>
            </a:r>
            <a:r>
              <a:rPr lang="en-US" dirty="0" smtClean="0"/>
              <a:t> Features in CTP1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way to add databases or replicas via </a:t>
            </a:r>
            <a:r>
              <a:rPr lang="en-US" dirty="0" smtClean="0"/>
              <a:t>SSMS</a:t>
            </a:r>
          </a:p>
          <a:p>
            <a:r>
              <a:rPr lang="en-US" dirty="0" smtClean="0"/>
              <a:t>No way to tell in Object Explorer if a database is an HADR database</a:t>
            </a:r>
          </a:p>
          <a:p>
            <a:r>
              <a:rPr lang="en-US" dirty="0" smtClean="0"/>
              <a:t>SELECT INTO doesn’t work correctly</a:t>
            </a:r>
          </a:p>
          <a:p>
            <a:endParaRPr lang="en-US" dirty="0"/>
          </a:p>
        </p:txBody>
      </p:sp>
      <p:pic>
        <p:nvPicPr>
          <p:cNvPr id="5122" name="Picture 2" descr="C:\Users\dcherry\AppData\Local\Microsoft\Windows\Temporary Internet Files\Content.IE5\Y7GEPQMY\MC90028134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95800"/>
            <a:ext cx="1862137" cy="182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78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cherry\AppData\Local\Microsoft\Windows\Temporary Internet Files\Content.IE5\L33AJSBP\MC90029764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065" y="4224827"/>
            <a:ext cx="2049836" cy="171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dcherry\AppData\Local\Microsoft\Windows\Temporary Internet Files\Content.IE5\Y7GEPQMY\MC90005887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308" y="4865397"/>
            <a:ext cx="1582028" cy="137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use HADR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a backup of the database on a remote machine</a:t>
            </a:r>
          </a:p>
          <a:p>
            <a:r>
              <a:rPr lang="en-US" dirty="0" smtClean="0"/>
              <a:t>Taking a snapshot of a database</a:t>
            </a:r>
          </a:p>
          <a:p>
            <a:r>
              <a:rPr lang="en-US" dirty="0" smtClean="0"/>
              <a:t>Offloading </a:t>
            </a:r>
            <a:r>
              <a:rPr lang="en-US" dirty="0" err="1" smtClean="0"/>
              <a:t>CheckDB</a:t>
            </a:r>
            <a:r>
              <a:rPr lang="en-US" dirty="0" smtClean="0"/>
              <a:t> from production server</a:t>
            </a:r>
          </a:p>
          <a:p>
            <a:r>
              <a:rPr lang="en-US" dirty="0" smtClean="0"/>
              <a:t>Offloading reporting from production server</a:t>
            </a:r>
          </a:p>
          <a:p>
            <a:r>
              <a:rPr lang="en-US" dirty="0" smtClean="0"/>
              <a:t>Redundancy - </a:t>
            </a:r>
            <a:r>
              <a:rPr lang="en-US" dirty="0" err="1" smtClean="0"/>
              <a:t>Dugh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406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known to be coming?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for up to 4 secondary servers</a:t>
            </a:r>
          </a:p>
          <a:p>
            <a:pPr lvl="1"/>
            <a:r>
              <a:rPr lang="en-US" dirty="0" smtClean="0"/>
              <a:t>Up to 2 Synchronous</a:t>
            </a:r>
          </a:p>
          <a:p>
            <a:pPr lvl="1"/>
            <a:r>
              <a:rPr lang="en-US" dirty="0" smtClean="0"/>
              <a:t>Up to 4 Asynchronous</a:t>
            </a:r>
          </a:p>
          <a:p>
            <a:r>
              <a:rPr lang="en-US" dirty="0" smtClean="0"/>
              <a:t>Backups on the secondary servers</a:t>
            </a:r>
          </a:p>
          <a:p>
            <a:r>
              <a:rPr lang="en-US" dirty="0" smtClean="0"/>
              <a:t>The ability to fail over without data loss</a:t>
            </a:r>
          </a:p>
          <a:p>
            <a:r>
              <a:rPr lang="en-US" dirty="0" smtClean="0"/>
              <a:t>Automatic Failover</a:t>
            </a:r>
            <a:endParaRPr lang="en-US" dirty="0"/>
          </a:p>
        </p:txBody>
      </p:sp>
      <p:pic>
        <p:nvPicPr>
          <p:cNvPr id="6146" name="Picture 2" descr="C:\Users\dcherry\AppData\Local\Microsoft\Windows\Temporary Internet Files\Content.IE5\4WXHDK2P\MM900040991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365786"/>
            <a:ext cx="3372262" cy="1798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84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Still Unknown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Licensing of passive nodes</a:t>
            </a:r>
          </a:p>
          <a:p>
            <a:r>
              <a:rPr lang="en-US" dirty="0" smtClean="0"/>
              <a:t>Licensing of read only nodes</a:t>
            </a:r>
          </a:p>
          <a:p>
            <a:r>
              <a:rPr lang="en-US" dirty="0" smtClean="0"/>
              <a:t>Edition Requirements to use HADR</a:t>
            </a:r>
          </a:p>
          <a:p>
            <a:endParaRPr lang="en-US" dirty="0"/>
          </a:p>
        </p:txBody>
      </p:sp>
      <p:pic>
        <p:nvPicPr>
          <p:cNvPr id="7170" name="Picture 2" descr="C:\Users\dcherry\AppData\Local\Microsoft\Windows\Temporary Internet Files\Content.IE5\4WXHDK2P\MC90007100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86200"/>
            <a:ext cx="3716337" cy="25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01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Lets see how we set this thing up</a:t>
            </a:r>
            <a:endParaRPr lang="en-US" dirty="0"/>
          </a:p>
        </p:txBody>
      </p:sp>
      <p:pic>
        <p:nvPicPr>
          <p:cNvPr id="8194" name="Picture 2" descr="C:\Users\dcherry\AppData\Local\Microsoft\Windows\Temporary Internet Files\Content.IE5\L33AJSBP\MM900395734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90800"/>
            <a:ext cx="4121150" cy="267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79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176" y="22098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7854696" cy="119106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</a:p>
          <a:p>
            <a:r>
              <a:rPr lang="en-US" dirty="0" smtClean="0"/>
              <a:t>http://twitter.com/mrdenny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6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472</TotalTime>
  <Words>651</Words>
  <Application>Microsoft Office PowerPoint</Application>
  <PresentationFormat>On-screen Show (4:3)</PresentationFormat>
  <Paragraphs>125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Using SQL Server Denali's Always On (HADR)</vt:lpstr>
      <vt:lpstr>About Me</vt:lpstr>
      <vt:lpstr>What is “Always On”?</vt:lpstr>
      <vt:lpstr>What Parts of Clustering?</vt:lpstr>
      <vt:lpstr>What Parts of Mirroring?</vt:lpstr>
      <vt:lpstr>New Terms to Know</vt:lpstr>
      <vt:lpstr>Setup Requirements</vt:lpstr>
      <vt:lpstr>Setup Notes</vt:lpstr>
      <vt:lpstr>Data Transfer</vt:lpstr>
      <vt:lpstr>Configuration Options…</vt:lpstr>
      <vt:lpstr>PowerShell CmdLets</vt:lpstr>
      <vt:lpstr>Sample PowerShell Script to Configure HADR</vt:lpstr>
      <vt:lpstr>Failing over HADR</vt:lpstr>
      <vt:lpstr>Known Bugs Features in CTP1</vt:lpstr>
      <vt:lpstr>Known Bugs Features in CTP1</vt:lpstr>
      <vt:lpstr>What can we use HADR for?</vt:lpstr>
      <vt:lpstr>What’s known to be coming?</vt:lpstr>
      <vt:lpstr>What’s Still Unknown</vt:lpstr>
      <vt:lpstr>Lets see how we set this thing up</vt:lpstr>
      <vt:lpstr>Denny Cherry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should I be encrypting my data?</dc:title>
  <dc:creator>dcherry</dc:creator>
  <cp:lastModifiedBy>dcherry</cp:lastModifiedBy>
  <cp:revision>65</cp:revision>
  <dcterms:created xsi:type="dcterms:W3CDTF">2006-08-16T00:00:00Z</dcterms:created>
  <dcterms:modified xsi:type="dcterms:W3CDTF">2011-03-22T03:51:34Z</dcterms:modified>
</cp:coreProperties>
</file>